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70" r:id="rId15"/>
    <p:sldId id="258" r:id="rId1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B61026"/>
    <a:srgbClr val="D85406"/>
    <a:srgbClr val="731425"/>
    <a:srgbClr val="B50F26"/>
    <a:srgbClr val="00475C"/>
    <a:srgbClr val="5F8DA1"/>
    <a:srgbClr val="878185"/>
    <a:srgbClr val="C9C4BD"/>
    <a:srgbClr val="C6C2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41" autoAdjust="0"/>
  </p:normalViewPr>
  <p:slideViewPr>
    <p:cSldViewPr snapToObjects="1">
      <p:cViewPr varScale="1">
        <p:scale>
          <a:sx n="71" d="100"/>
          <a:sy n="71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39B7E-12BB-1C49-AAD5-85F9101F190D}" type="datetimeFigureOut">
              <a:rPr lang="de-DE" smtClean="0"/>
              <a:pPr/>
              <a:t>16.05.2014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F3B9D-A4B1-754F-801C-E7ABCFDCD2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E9C1-255A-2A4B-B0F4-AADD356B0144}" type="datetimeFigureOut">
              <a:rPr lang="de-DE" smtClean="0"/>
              <a:pPr/>
              <a:t>16.05.2014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D919-A04C-454A-A232-30865D4F8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990000"/>
            <a:ext cx="8409600" cy="610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Titel bearbeiten</a:t>
            </a:r>
            <a:endParaRPr lang="de-D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656000"/>
            <a:ext cx="8408988" cy="457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Untertitel bearbeiten</a:t>
            </a:r>
            <a:endParaRPr lang="de-DE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21744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296800"/>
            <a:ext cx="9144000" cy="4561200"/>
          </a:xfrm>
          <a:prstGeom prst="rect">
            <a:avLst/>
          </a:prstGeom>
        </p:spPr>
        <p:txBody>
          <a:bodyPr vert="horz" anchor="ctr"/>
          <a:lstStyle>
            <a:lvl1pPr algn="ctr">
              <a:buNone/>
              <a:defRPr sz="1600" i="0" baseline="0">
                <a:latin typeface="Arial"/>
                <a:cs typeface="Arial"/>
              </a:defRPr>
            </a:lvl1pPr>
          </a:lstStyle>
          <a:p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Hinweise zur Bildformatierung finden Sie in der ‚Lies-mich‘-Datei.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Bild durch Klicken auf das Symbol hinzufügen.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Kapite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1928802"/>
            <a:ext cx="8409600" cy="1114436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4600"/>
              </a:lnSpc>
              <a:defRPr sz="3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Kapiteltitel bearbeiten</a:t>
            </a:r>
            <a:br>
              <a:rPr lang="de-DE" dirty="0" smtClean="0"/>
            </a:br>
            <a:r>
              <a:rPr lang="de-DE" dirty="0" smtClean="0"/>
              <a:t>2. Zeile Kapiteltitel</a:t>
            </a:r>
            <a:endParaRPr lang="de-DE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257552"/>
            <a:ext cx="8408988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Untertitel bearbeiten</a:t>
            </a:r>
          </a:p>
          <a:p>
            <a:pPr lvl="0"/>
            <a:r>
              <a:rPr lang="de-DE" dirty="0" smtClean="0"/>
              <a:t>2. Zeile Untertitel</a:t>
            </a:r>
            <a:endParaRPr lang="de-D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971536"/>
            <a:ext cx="8409600" cy="92869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3200"/>
              </a:lnSpc>
              <a:defRPr sz="2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Headline bearbeiten</a:t>
            </a:r>
            <a:br>
              <a:rPr lang="de-DE" dirty="0" smtClean="0"/>
            </a:br>
            <a:r>
              <a:rPr lang="de-DE" dirty="0" smtClean="0"/>
              <a:t>2. Zeile Headline</a:t>
            </a:r>
            <a:endParaRPr lang="de-DE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000240"/>
            <a:ext cx="8408988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Subheadline bearbeiten</a:t>
            </a:r>
          </a:p>
          <a:p>
            <a:pPr lvl="0"/>
            <a:r>
              <a:rPr lang="de-DE" dirty="0" smtClean="0"/>
              <a:t>2. Zeile Subheadline</a:t>
            </a:r>
            <a:endParaRPr lang="de-DE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812" y="2971800"/>
            <a:ext cx="8408988" cy="32321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800" b="0" i="0" baseline="0">
                <a:latin typeface="Arial" pitchFamily="34" charset="0"/>
                <a:cs typeface="Arial"/>
              </a:defRPr>
            </a:lvl1pPr>
            <a:lvl2pPr marL="432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5pPr>
          </a:lstStyle>
          <a:p>
            <a:pPr lvl="0"/>
            <a:r>
              <a:rPr lang="de-DE" dirty="0" smtClean="0"/>
              <a:t>Fließtext Arial Regular erste Ebene, durch Klicken bearbeiten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 •  2. Textebene (Listendarstellung) durch Verwenden der ‚Einrücken-Taste‘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Weitere Hinweise zur Text-Formatierung finden Sie in der ‚Lies mich‘-Datei.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971536"/>
            <a:ext cx="3960901" cy="92869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3200"/>
              </a:lnSpc>
              <a:defRPr sz="2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Headline bearbeiten</a:t>
            </a:r>
            <a:br>
              <a:rPr lang="de-DE" dirty="0" smtClean="0"/>
            </a:br>
            <a:r>
              <a:rPr lang="de-DE" dirty="0" smtClean="0"/>
              <a:t>2. Zeile Headline</a:t>
            </a:r>
            <a:endParaRPr lang="de-DE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000240"/>
            <a:ext cx="3960612" cy="8143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Subheadline bearbeiten</a:t>
            </a:r>
          </a:p>
          <a:p>
            <a:pPr lvl="0"/>
            <a:r>
              <a:rPr lang="de-DE" dirty="0" smtClean="0"/>
              <a:t>2. Zeile Subheadline</a:t>
            </a:r>
            <a:endParaRPr lang="de-DE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4682280" y="971536"/>
            <a:ext cx="4176000" cy="5305478"/>
          </a:xfrm>
          <a:prstGeom prst="rect">
            <a:avLst/>
          </a:prstGeom>
        </p:spPr>
        <p:txBody>
          <a:bodyPr vert="horz" anchor="ctr"/>
          <a:lstStyle>
            <a:lvl1pPr algn="ctr">
              <a:buNone/>
              <a:defRPr sz="1600">
                <a:latin typeface="Arial"/>
                <a:cs typeface="Arial"/>
              </a:defRPr>
            </a:lvl1pPr>
          </a:lstStyle>
          <a:p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Hinweise zur Bildformatierung </a:t>
            </a:r>
            <a:br>
              <a:rPr lang="de-DE" dirty="0" smtClean="0"/>
            </a:br>
            <a:r>
              <a:rPr lang="de-DE" dirty="0" smtClean="0"/>
              <a:t>finden Sie in der ‚Lies-mich‘-Datei.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Bild durch Klicken auf das Symbol hinzufügen.</a:t>
            </a:r>
            <a:endParaRPr lang="de-D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812" y="2971800"/>
            <a:ext cx="3960000" cy="330521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800" b="0" i="0" baseline="0">
                <a:latin typeface="Arial" pitchFamily="34" charset="0"/>
                <a:cs typeface="Arial"/>
              </a:defRPr>
            </a:lvl1pPr>
            <a:lvl2pPr marL="432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dirty="0" smtClean="0"/>
              <a:t>Fließtext Arial Regular erste Ebene, durch Klicken bearbeiten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•  2. Textebene (Listendarstellung)</a:t>
            </a:r>
            <a:br>
              <a:rPr lang="de-DE" dirty="0" smtClean="0"/>
            </a:br>
            <a:r>
              <a:rPr lang="de-DE" dirty="0" smtClean="0"/>
              <a:t>	   durch Verwenden der </a:t>
            </a:r>
            <a:br>
              <a:rPr lang="de-DE" dirty="0" smtClean="0"/>
            </a:br>
            <a:r>
              <a:rPr lang="de-DE" dirty="0" smtClean="0"/>
              <a:t>	   ‚Einrücken-Taste‘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Weitere Hinweise zur Text-Formatierung finden Sie in </a:t>
            </a:r>
            <a:br>
              <a:rPr lang="de-DE" dirty="0" smtClean="0"/>
            </a:br>
            <a:r>
              <a:rPr lang="de-DE" dirty="0" smtClean="0"/>
              <a:t>der ‚Lies mich‘-Datei.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2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19" name="Textfeld 18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285720" y="971536"/>
            <a:ext cx="8572560" cy="4957794"/>
          </a:xfrm>
          <a:prstGeom prst="rect">
            <a:avLst/>
          </a:prstGeom>
        </p:spPr>
        <p:txBody>
          <a:bodyPr vert="horz" anchor="ctr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latin typeface="Arial"/>
                <a:cs typeface="Arial"/>
              </a:defRPr>
            </a:lvl1pPr>
          </a:lstStyle>
          <a:p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Hinweise zur Bildformatierung finden Sie in der ‚Lies mich‘-Datei.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Bild durch Klicken auf das Symbol hinzufügen.</a:t>
            </a:r>
            <a:endParaRPr lang="de-D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812" y="6072206"/>
            <a:ext cx="8400468" cy="20480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Bildunterschrift (12 </a:t>
            </a:r>
            <a:r>
              <a:rPr lang="de-DE" dirty="0" err="1" smtClean="0"/>
              <a:t>pt</a:t>
            </a:r>
            <a:r>
              <a:rPr lang="de-DE" dirty="0" smtClean="0"/>
              <a:t>, ZA 16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971536"/>
            <a:ext cx="8409600" cy="92869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3200"/>
              </a:lnSpc>
              <a:defRPr sz="2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Headline bearbeiten</a:t>
            </a:r>
            <a:br>
              <a:rPr lang="de-DE" dirty="0" smtClean="0"/>
            </a:br>
            <a:r>
              <a:rPr lang="de-DE" dirty="0" smtClean="0"/>
              <a:t>2. Zeile Headline</a:t>
            </a:r>
            <a:endParaRPr lang="de-DE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812" y="6130962"/>
            <a:ext cx="8408988" cy="22623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Quellennachweis (12 </a:t>
            </a:r>
            <a:r>
              <a:rPr lang="de-DE" dirty="0" err="1" smtClean="0"/>
              <a:t>pt</a:t>
            </a:r>
            <a:r>
              <a:rPr lang="de-DE" dirty="0" smtClean="0"/>
              <a:t>, ZA 16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8" name="Diagrammplatzhalter 7"/>
          <p:cNvSpPr>
            <a:spLocks noGrp="1"/>
          </p:cNvSpPr>
          <p:nvPr>
            <p:ph type="chart" sz="quarter" idx="12"/>
          </p:nvPr>
        </p:nvSpPr>
        <p:spPr>
          <a:xfrm>
            <a:off x="457200" y="2214563"/>
            <a:ext cx="8408988" cy="385762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5" name="Straight Connector 9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635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971536"/>
            <a:ext cx="3895722" cy="174308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3200"/>
              </a:lnSpc>
              <a:defRPr sz="2800" b="0" i="0" baseline="0">
                <a:solidFill>
                  <a:srgbClr val="00559D"/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Hier ist Platz für </a:t>
            </a:r>
            <a:br>
              <a:rPr lang="de-DE" dirty="0" smtClean="0"/>
            </a:br>
            <a:r>
              <a:rPr lang="de-DE" dirty="0" smtClean="0"/>
              <a:t>Abschiedsworte.</a:t>
            </a:r>
            <a:endParaRPr lang="de-DE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14620"/>
            <a:ext cx="3895722" cy="100013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 i="0" baseline="0"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Hier ist Platz für die Institution oder Abteilung.</a:t>
            </a:r>
            <a:endParaRPr lang="de-DE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4682280" y="971536"/>
            <a:ext cx="4176000" cy="5457860"/>
          </a:xfrm>
          <a:prstGeom prst="rect">
            <a:avLst/>
          </a:prstGeom>
        </p:spPr>
        <p:txBody>
          <a:bodyPr vert="horz" anchor="ctr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latin typeface="Arial"/>
                <a:cs typeface="Arial"/>
              </a:defRPr>
            </a:lvl1pPr>
          </a:lstStyle>
          <a:p>
            <a:r>
              <a:rPr lang="de-DE" dirty="0" smtClean="0"/>
              <a:t>Bitte beachten: </a:t>
            </a:r>
            <a:br>
              <a:rPr lang="de-DE" dirty="0" smtClean="0"/>
            </a:br>
            <a:r>
              <a:rPr lang="de-DE" dirty="0" smtClean="0"/>
              <a:t>Hinweise zur Bildformatierung </a:t>
            </a:r>
            <a:br>
              <a:rPr lang="de-DE" dirty="0" smtClean="0"/>
            </a:br>
            <a:r>
              <a:rPr lang="de-DE" dirty="0" smtClean="0"/>
              <a:t>finden Sie in der ‚Lies-mich‘-Datei.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Bild durch Klicken auf das Symbol hinzufügen.</a:t>
            </a:r>
            <a:endParaRPr lang="de-DE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812" y="3830642"/>
            <a:ext cx="3895110" cy="25987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800" b="0" i="0" baseline="0">
                <a:latin typeface="Arial" pitchFamily="34" charset="0"/>
                <a:cs typeface="Arial"/>
              </a:defRPr>
            </a:lvl1pPr>
            <a:lvl2pPr marL="432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2pPr>
            <a:lvl3pPr marL="864000" indent="-216000">
              <a:lnSpc>
                <a:spcPts val="2300"/>
              </a:lnSpc>
              <a:buFont typeface="Arial" pitchFamily="34" charset="0"/>
              <a:buChar char="–"/>
              <a:defRPr sz="1800">
                <a:latin typeface="Arial" pitchFamily="34" charset="0"/>
              </a:defRPr>
            </a:lvl3pPr>
            <a:lvl4pPr marL="1296000" indent="-216000">
              <a:lnSpc>
                <a:spcPts val="2300"/>
              </a:lnSpc>
              <a:buFont typeface="Arial" pitchFamily="34" charset="0"/>
              <a:buChar char="•"/>
              <a:defRPr sz="1800">
                <a:latin typeface="Arial" pitchFamily="34" charset="0"/>
              </a:defRPr>
            </a:lvl4pPr>
            <a:lvl5pPr marL="1728000" indent="-216000">
              <a:lnSpc>
                <a:spcPts val="2300"/>
              </a:lnSpc>
              <a:buFont typeface="Arial" pitchFamily="34" charset="0"/>
              <a:buChar char="–"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de-DE" dirty="0" smtClean="0"/>
              <a:t>Hier ist Platz für die Adresse.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381000" y="6553201"/>
            <a:ext cx="685800" cy="1968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25.11.2013</a:t>
            </a:r>
            <a:endParaRPr lang="de-DE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553200"/>
            <a:ext cx="6629400" cy="196851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 flipH="1">
            <a:off x="1117255" y="6516000"/>
            <a:ext cx="971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 smtClean="0"/>
              <a:t>I</a:t>
            </a:r>
            <a:endParaRPr lang="de-DE" sz="1400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19685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fld id="{74CEF446-5D9F-A549-AF84-3E6E8818BD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84000"/>
            <a:ext cx="9144000" cy="0"/>
          </a:xfrm>
          <a:prstGeom prst="line">
            <a:avLst/>
          </a:prstGeom>
          <a:ln w="50800" cap="flat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90800"/>
            <a:ext cx="306000" cy="306000"/>
          </a:xfrm>
          <a:prstGeom prst="rect">
            <a:avLst/>
          </a:prstGeom>
          <a:solidFill>
            <a:srgbClr val="CF1C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0"/>
          <a:srcRect b="47960"/>
          <a:stretch>
            <a:fillRect/>
          </a:stretch>
        </p:blipFill>
        <p:spPr bwMode="auto">
          <a:xfrm>
            <a:off x="504000" y="190800"/>
            <a:ext cx="1260014" cy="306000"/>
          </a:xfrm>
          <a:prstGeom prst="rect">
            <a:avLst/>
          </a:prstGeom>
          <a:noFill/>
        </p:spPr>
      </p:pic>
      <p:sp>
        <p:nvSpPr>
          <p:cNvPr id="25" name="Textfeld 24"/>
          <p:cNvSpPr txBox="1"/>
          <p:nvPr userDrawn="1"/>
        </p:nvSpPr>
        <p:spPr>
          <a:xfrm>
            <a:off x="4572000" y="303987"/>
            <a:ext cx="4381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0" baseline="0" dirty="0" smtClean="0">
                <a:latin typeface="Arial" pitchFamily="34" charset="0"/>
                <a:cs typeface="Arial" pitchFamily="34" charset="0"/>
              </a:rPr>
              <a:t>LWL-Landesjugendamt Westfalen</a:t>
            </a:r>
            <a:endParaRPr lang="de-DE" sz="12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Grafik 9" descr="claim-neu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7012" y="363600"/>
            <a:ext cx="2664000" cy="185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6" r:id="rId2"/>
    <p:sldLayoutId id="2147483657" r:id="rId3"/>
    <p:sldLayoutId id="2147483658" r:id="rId4"/>
    <p:sldLayoutId id="2147483660" r:id="rId5"/>
    <p:sldLayoutId id="2147483662" r:id="rId6"/>
    <p:sldLayoutId id="2147483667" r:id="rId7"/>
    <p:sldLayoutId id="2147483661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z="2800" b="1" dirty="0" smtClean="0"/>
              <a:t>Fachtagung: § 79a Qualitätsentwicklung in der Kinder- und Jugendhilfe SGB VIII</a:t>
            </a:r>
            <a:endParaRPr lang="de-D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184" t="10980" r="30312" b="5388"/>
          <a:stretch>
            <a:fillRect/>
          </a:stretch>
        </p:blipFill>
        <p:spPr bwMode="auto">
          <a:xfrm>
            <a:off x="503548" y="2456892"/>
            <a:ext cx="2893338" cy="4032448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698192" y="2456892"/>
            <a:ext cx="5302300" cy="4032448"/>
          </a:xfrm>
        </p:spPr>
        <p:txBody>
          <a:bodyPr/>
          <a:lstStyle/>
          <a:p>
            <a:r>
              <a:rPr lang="de-DE" b="1" dirty="0" smtClean="0"/>
              <a:t>Welche Aufgaben und Anforderungen leiten sich aus § 79a SGB VIII für Jugendämter, Jugendhilfeausschüsse und freie Träger der Jugendhilfe ab?</a:t>
            </a:r>
            <a:endParaRPr lang="de-DE" b="1" dirty="0" smtClean="0"/>
          </a:p>
          <a:p>
            <a:endParaRPr lang="de-DE" dirty="0" smtClean="0"/>
          </a:p>
          <a:p>
            <a:r>
              <a:rPr lang="de-DE" dirty="0" smtClean="0"/>
              <a:t>Thomas Fink</a:t>
            </a:r>
          </a:p>
          <a:p>
            <a:r>
              <a:rPr lang="de-DE" dirty="0" smtClean="0"/>
              <a:t>LWL-Landesjugendamt Westfalen</a:t>
            </a:r>
          </a:p>
          <a:p>
            <a:endParaRPr lang="de-DE" dirty="0" smtClean="0"/>
          </a:p>
          <a:p>
            <a:r>
              <a:rPr lang="de-DE" sz="1800" dirty="0" smtClean="0"/>
              <a:t>Sachsen Anhalt / Landesverwaltungsamt</a:t>
            </a:r>
          </a:p>
          <a:p>
            <a:r>
              <a:rPr lang="de-DE" sz="1800" dirty="0" smtClean="0"/>
              <a:t>Landesjugendamt</a:t>
            </a:r>
            <a:endParaRPr lang="de-DE" sz="1800" dirty="0" smtClean="0"/>
          </a:p>
          <a:p>
            <a:r>
              <a:rPr lang="de-DE" sz="1800" dirty="0" smtClean="0"/>
              <a:t>23. Juni 2014, Magdeburg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V: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16200000">
            <a:off x="-1134693" y="3375054"/>
            <a:ext cx="4356484" cy="1080000"/>
          </a:xfrm>
          <a:prstGeom prst="roundRect">
            <a:avLst/>
          </a:prstGeom>
          <a:solidFill>
            <a:srgbClr val="009900"/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(8) Kontinuierliche Begleitung der Qualitätsentwicklungsprozesse durch die Steuerungsgruppe</a:t>
            </a:r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1763688" y="3320988"/>
            <a:ext cx="7200800" cy="1368032"/>
            <a:chOff x="1763688" y="3320988"/>
            <a:chExt cx="7200800" cy="1368032"/>
          </a:xfrm>
        </p:grpSpPr>
        <p:sp>
          <p:nvSpPr>
            <p:cNvPr id="13" name="Rechteck 12"/>
            <p:cNvSpPr/>
            <p:nvPr/>
          </p:nvSpPr>
          <p:spPr>
            <a:xfrm>
              <a:off x="1763688" y="3320988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(10) Entscheidung: Verfahrens-</a:t>
              </a:r>
              <a:r>
                <a:rPr lang="de-DE" dirty="0" err="1" smtClean="0"/>
                <a:t>standardisierung</a:t>
              </a:r>
              <a:r>
                <a:rPr lang="de-DE" dirty="0" smtClean="0"/>
                <a:t> – evaluative Qualitätsbewertung</a:t>
              </a:r>
              <a:endParaRPr lang="de-DE" dirty="0"/>
            </a:p>
          </p:txBody>
        </p:sp>
        <p:sp>
          <p:nvSpPr>
            <p:cNvPr id="12" name="Rechteckige Legende 11"/>
            <p:cNvSpPr/>
            <p:nvPr/>
          </p:nvSpPr>
          <p:spPr>
            <a:xfrm>
              <a:off x="5580112" y="3609020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Achtung: auch Verfahrensstandards bedürfen der Evaluation!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763688" y="4869160"/>
            <a:ext cx="7200800" cy="1368032"/>
            <a:chOff x="1763688" y="4869160"/>
            <a:chExt cx="7200800" cy="1368032"/>
          </a:xfrm>
        </p:grpSpPr>
        <p:sp>
          <p:nvSpPr>
            <p:cNvPr id="14" name="Rechteck 13"/>
            <p:cNvSpPr/>
            <p:nvPr/>
          </p:nvSpPr>
          <p:spPr>
            <a:xfrm>
              <a:off x="1763688" y="4869160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(11) Erarbeitung von Instrumentarien zur Qualitätsbewertung</a:t>
              </a:r>
              <a:endParaRPr lang="de-DE" dirty="0"/>
            </a:p>
          </p:txBody>
        </p:sp>
        <p:sp>
          <p:nvSpPr>
            <p:cNvPr id="15" name="Rechteckige Legende 14"/>
            <p:cNvSpPr/>
            <p:nvPr/>
          </p:nvSpPr>
          <p:spPr>
            <a:xfrm>
              <a:off x="5580112" y="5157192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Indikatoren und Erhebungs-</a:t>
              </a:r>
              <a:r>
                <a:rPr lang="de-DE" dirty="0" err="1" smtClean="0">
                  <a:solidFill>
                    <a:schemeClr val="tx1"/>
                  </a:solidFill>
                </a:rPr>
                <a:t>instrumente</a:t>
              </a:r>
              <a:r>
                <a:rPr lang="de-DE" dirty="0" smtClean="0">
                  <a:solidFill>
                    <a:schemeClr val="tx1"/>
                  </a:solidFill>
                </a:rPr>
                <a:t>; Anleitung durch Moderator/in wichtig!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1764088" y="1772816"/>
            <a:ext cx="7200400" cy="1368152"/>
            <a:chOff x="1764088" y="1772816"/>
            <a:chExt cx="7200400" cy="1368152"/>
          </a:xfrm>
        </p:grpSpPr>
        <p:sp>
          <p:nvSpPr>
            <p:cNvPr id="10" name="Rechteck 9"/>
            <p:cNvSpPr/>
            <p:nvPr/>
          </p:nvSpPr>
          <p:spPr>
            <a:xfrm>
              <a:off x="1764088" y="1772816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(9) Auswahl von Qualitätskriterien für ein erstes Verfahren zur Qualitätsbewertung</a:t>
              </a:r>
              <a:endParaRPr lang="de-DE" dirty="0"/>
            </a:p>
          </p:txBody>
        </p:sp>
        <p:sp>
          <p:nvSpPr>
            <p:cNvPr id="16" name="Rechteckige Legende 15"/>
            <p:cNvSpPr/>
            <p:nvPr/>
          </p:nvSpPr>
          <p:spPr>
            <a:xfrm>
              <a:off x="5580112" y="2060968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2-3 pro Qualitätsebene (Struktur-, Prozess-, Ergebnisqualität)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VI: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16200000">
            <a:off x="-1134693" y="3375054"/>
            <a:ext cx="4356484" cy="1080000"/>
          </a:xfrm>
          <a:prstGeom prst="roundRect">
            <a:avLst/>
          </a:prstGeom>
          <a:solidFill>
            <a:srgbClr val="009900"/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(8) Kontinuierliche Begleitung der Qualitätsentwicklungsprozesse durch die Steuerungsgruppe</a:t>
            </a:r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1763688" y="3320988"/>
            <a:ext cx="7200800" cy="1368032"/>
            <a:chOff x="1763688" y="3320988"/>
            <a:chExt cx="7200800" cy="1368032"/>
          </a:xfrm>
        </p:grpSpPr>
        <p:sp>
          <p:nvSpPr>
            <p:cNvPr id="13" name="Rechteck 12"/>
            <p:cNvSpPr/>
            <p:nvPr/>
          </p:nvSpPr>
          <p:spPr>
            <a:xfrm>
              <a:off x="1763688" y="3320988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(13) Auswertung der Qualitätserhebungen </a:t>
              </a:r>
              <a:r>
                <a:rPr lang="de-DE" u="sng" dirty="0" smtClean="0"/>
                <a:t>innerhalb</a:t>
              </a:r>
              <a:r>
                <a:rPr lang="de-DE" dirty="0" smtClean="0"/>
                <a:t> der beteiligten Einrichtungen</a:t>
              </a:r>
              <a:endParaRPr lang="de-DE" dirty="0"/>
            </a:p>
          </p:txBody>
        </p:sp>
        <p:sp>
          <p:nvSpPr>
            <p:cNvPr id="12" name="Rechteckige Legende 11"/>
            <p:cNvSpPr/>
            <p:nvPr/>
          </p:nvSpPr>
          <p:spPr>
            <a:xfrm>
              <a:off x="5580112" y="3609020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„</a:t>
              </a:r>
              <a:r>
                <a:rPr lang="de-DE" u="sng" dirty="0" smtClean="0">
                  <a:solidFill>
                    <a:schemeClr val="tx1"/>
                  </a:solidFill>
                </a:rPr>
                <a:t>innerhalb</a:t>
              </a:r>
              <a:r>
                <a:rPr lang="de-DE" dirty="0" smtClean="0">
                  <a:solidFill>
                    <a:schemeClr val="tx1"/>
                  </a:solidFill>
                </a:rPr>
                <a:t>“ denn: Konkurrenz der Einrichtungen, lernoffenes Klima, Besonderheit jeder Organisation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763688" y="4869160"/>
            <a:ext cx="7200800" cy="1368032"/>
            <a:chOff x="1763688" y="4869160"/>
            <a:chExt cx="7200800" cy="1368032"/>
          </a:xfrm>
        </p:grpSpPr>
        <p:sp>
          <p:nvSpPr>
            <p:cNvPr id="14" name="Rechteck 13"/>
            <p:cNvSpPr/>
            <p:nvPr/>
          </p:nvSpPr>
          <p:spPr>
            <a:xfrm>
              <a:off x="1763688" y="4869160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(14) Kurzberichte der beteiligten Einrichtungen für die </a:t>
              </a:r>
              <a:r>
                <a:rPr lang="de-DE" dirty="0" err="1" smtClean="0"/>
                <a:t>AG´en</a:t>
              </a:r>
              <a:endParaRPr lang="de-DE" dirty="0"/>
            </a:p>
          </p:txBody>
        </p:sp>
        <p:sp>
          <p:nvSpPr>
            <p:cNvPr id="15" name="Rechteckige Legende 14"/>
            <p:cNvSpPr/>
            <p:nvPr/>
          </p:nvSpPr>
          <p:spPr>
            <a:xfrm>
              <a:off x="5580112" y="5157192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über: angewandtes Verfahren und Erfahrungen damit – Schlussfolgerungen aus QE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1764088" y="1772816"/>
            <a:ext cx="7200400" cy="1368152"/>
            <a:chOff x="1764088" y="1772816"/>
            <a:chExt cx="7200400" cy="1368152"/>
          </a:xfrm>
        </p:grpSpPr>
        <p:sp>
          <p:nvSpPr>
            <p:cNvPr id="10" name="Rechteck 9"/>
            <p:cNvSpPr/>
            <p:nvPr/>
          </p:nvSpPr>
          <p:spPr>
            <a:xfrm>
              <a:off x="1764088" y="1772816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(12) Einsatz der Instrumente / Durchführung von Qualitätserhebungen</a:t>
              </a:r>
              <a:endParaRPr lang="de-DE" dirty="0"/>
            </a:p>
          </p:txBody>
        </p:sp>
        <p:sp>
          <p:nvSpPr>
            <p:cNvPr id="16" name="Rechteckige Legende 15"/>
            <p:cNvSpPr/>
            <p:nvPr/>
          </p:nvSpPr>
          <p:spPr>
            <a:xfrm>
              <a:off x="5580112" y="2060968"/>
              <a:ext cx="3384376" cy="108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Voraussetzung: </a:t>
              </a:r>
            </a:p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Transparenz und Akzeptanz in Einrichtungen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VII: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16200000">
            <a:off x="-756451" y="2996812"/>
            <a:ext cx="3600000" cy="1080000"/>
          </a:xfrm>
          <a:prstGeom prst="roundRect">
            <a:avLst/>
          </a:prstGeom>
          <a:solidFill>
            <a:srgbClr val="009900"/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(8) Kontinuierliche Begleitung ... durch die Steuerungsgruppe</a:t>
            </a:r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764088" y="1772936"/>
            <a:ext cx="7200400" cy="1584032"/>
            <a:chOff x="1764088" y="1772936"/>
            <a:chExt cx="7200400" cy="1584032"/>
          </a:xfrm>
        </p:grpSpPr>
        <p:sp>
          <p:nvSpPr>
            <p:cNvPr id="10" name="Rechteck 9"/>
            <p:cNvSpPr/>
            <p:nvPr/>
          </p:nvSpPr>
          <p:spPr>
            <a:xfrm>
              <a:off x="1764088" y="1772936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(15) Erstellung eines „Gesamtberichtes“ in der jeweiligen AG</a:t>
              </a:r>
              <a:endParaRPr lang="de-DE" dirty="0"/>
            </a:p>
          </p:txBody>
        </p:sp>
        <p:sp>
          <p:nvSpPr>
            <p:cNvPr id="16" name="Rechteckige Legende 15"/>
            <p:cNvSpPr/>
            <p:nvPr/>
          </p:nvSpPr>
          <p:spPr>
            <a:xfrm>
              <a:off x="5580112" y="2060968"/>
              <a:ext cx="3384376" cy="1296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über: Zusammenfassung zu Berichten der Einrichtungen – ggf. Vorschläge zur Modifikation des Verfahrens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Abgerundetes Rechteck 16"/>
          <p:cNvSpPr/>
          <p:nvPr/>
        </p:nvSpPr>
        <p:spPr>
          <a:xfrm>
            <a:off x="1764088" y="4077072"/>
            <a:ext cx="3600000" cy="1260000"/>
          </a:xfrm>
          <a:prstGeom prst="roundRect">
            <a:avLst/>
          </a:prstGeom>
          <a:solidFill>
            <a:srgbClr val="009900"/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(16) Erörterung des (Zwischen-) Berichts der Steuerungsgruppe im JHA; JHA-Entscheidung zum weiteren Vorgehen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503948" y="1736812"/>
            <a:ext cx="3600000" cy="15480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(17) Kritische Durchsicht der Qualitätskriterien; Auswahl von Qualitätskriterien für einen zweiten QE-Prozess </a:t>
            </a:r>
          </a:p>
          <a:p>
            <a:pPr algn="ctr"/>
            <a:r>
              <a:rPr lang="de-DE" dirty="0" smtClean="0"/>
              <a:t>(Schritte 9 bis 15)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VIII: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503948" y="3897172"/>
            <a:ext cx="3600000" cy="1080000"/>
          </a:xfrm>
          <a:prstGeom prst="roundRect">
            <a:avLst/>
          </a:prstGeom>
          <a:solidFill>
            <a:srgbClr val="009900"/>
          </a:solidFill>
          <a:ln w="3810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(18) Vorlage für den JHA </a:t>
            </a:r>
          </a:p>
          <a:p>
            <a:pPr algn="ctr"/>
            <a:r>
              <a:rPr lang="de-DE" dirty="0" smtClean="0"/>
              <a:t>(siehe Schritt 16)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843808" y="5013316"/>
            <a:ext cx="6071592" cy="12600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... und so weiter …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... für einen dritten QE-Prozess ...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... für einen vierten QE-Prozess ...</a:t>
            </a:r>
          </a:p>
          <a:p>
            <a:endParaRPr lang="de-DE" sz="1200" dirty="0" smtClean="0"/>
          </a:p>
          <a:p>
            <a:r>
              <a:rPr lang="de-DE" sz="2000" b="1" i="1" dirty="0" smtClean="0">
                <a:solidFill>
                  <a:schemeClr val="tx1"/>
                </a:solidFill>
              </a:rPr>
              <a:t>… zur kontinuierlichen Qualitätsentwicklung ...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9" grpId="0" build="allAtOnce" animBg="1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7200" y="2000240"/>
            <a:ext cx="8408988" cy="1716792"/>
          </a:xfrm>
        </p:spPr>
        <p:txBody>
          <a:bodyPr/>
          <a:lstStyle/>
          <a:p>
            <a:r>
              <a:rPr lang="de-DE" b="1" dirty="0" smtClean="0"/>
              <a:t>Veränderungen §§ 79, 79a SGB VIII:</a:t>
            </a:r>
          </a:p>
          <a:p>
            <a:r>
              <a:rPr lang="de-DE" b="1" dirty="0" smtClean="0"/>
              <a:t>fachlich produktiver Steuerungsimpuls?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812" y="2960948"/>
            <a:ext cx="7786596" cy="2628292"/>
          </a:xfrm>
        </p:spPr>
        <p:txBody>
          <a:bodyPr/>
          <a:lstStyle/>
          <a:p>
            <a:r>
              <a:rPr lang="de-DE" sz="2000" dirty="0" smtClean="0">
                <a:latin typeface="Arial"/>
                <a:ea typeface="+mj-ea"/>
              </a:rPr>
              <a:t>Anforderung an das Jugendamt zu einer offensiven, in der Organisation verankerten </a:t>
            </a:r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(nicht nur von personellen Zufälligkeiten und individuellen Eigenheiten abhängigen)</a:t>
            </a:r>
            <a:r>
              <a:rPr lang="de-DE" sz="2000" dirty="0" smtClean="0">
                <a:latin typeface="Arial"/>
                <a:ea typeface="+mj-ea"/>
              </a:rPr>
              <a:t>, systematisierten Qualitätsdiskussion und Qualitätsentwicklung</a:t>
            </a:r>
            <a:endParaRPr lang="de-DE" sz="2000" dirty="0" smtClean="0"/>
          </a:p>
          <a:p>
            <a:endParaRPr lang="de-DE" sz="2000" dirty="0" smtClean="0">
              <a:solidFill>
                <a:srgbClr val="00559D"/>
              </a:solidFill>
              <a:latin typeface="Arial"/>
            </a:endParaRPr>
          </a:p>
          <a:p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aber: </a:t>
            </a:r>
            <a:r>
              <a:rPr lang="de-DE" sz="2000" dirty="0" smtClean="0"/>
              <a:t>es erfordert auch Aufwand (personelle und fachliche Ressourcen), Mühe, neue Arbeitsweisen, Bereitschaft, sich auf offene Prozesse einzulassen – </a:t>
            </a:r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es kann sich lohnen</a:t>
            </a:r>
            <a:r>
              <a:rPr lang="de-DE" sz="2000" dirty="0" smtClean="0"/>
              <a:t>!</a:t>
            </a:r>
            <a:endParaRPr lang="de-DE" sz="2800" dirty="0" smtClean="0">
              <a:solidFill>
                <a:srgbClr val="00559D"/>
              </a:solidFill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LWL-Landesjugendamt Westfalen – Thomas Fink – Fachberatung Jugendhilfeplanung und Organisationsberatung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7200" y="2564904"/>
            <a:ext cx="3895722" cy="1000132"/>
          </a:xfrm>
        </p:spPr>
        <p:txBody>
          <a:bodyPr/>
          <a:lstStyle/>
          <a:p>
            <a:r>
              <a:rPr lang="de-DE" dirty="0" smtClean="0"/>
              <a:t>Ich freue mich nun auf die Diskussion und stehe für Rückfragen gern zur Verfügung.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Landschaftsverband Westfalen-Lippe</a:t>
            </a:r>
          </a:p>
          <a:p>
            <a:r>
              <a:rPr lang="de-DE" dirty="0" smtClean="0"/>
              <a:t>LWL-Landesjugendamt Westfalen</a:t>
            </a:r>
          </a:p>
          <a:p>
            <a:r>
              <a:rPr lang="de-DE" dirty="0" smtClean="0"/>
              <a:t>Fachberatung Jugendhilfeplanung und Organisationsberatung</a:t>
            </a:r>
          </a:p>
          <a:p>
            <a:r>
              <a:rPr lang="de-DE" dirty="0" smtClean="0"/>
              <a:t>Thomas Fink</a:t>
            </a:r>
          </a:p>
          <a:p>
            <a:r>
              <a:rPr lang="de-DE" dirty="0" smtClean="0"/>
              <a:t>Tel.: 02 51 / 5 91 – 45 81</a:t>
            </a:r>
          </a:p>
          <a:p>
            <a:r>
              <a:rPr lang="de-DE" dirty="0" smtClean="0"/>
              <a:t>Mobil: 01 51 / 40 63 62 34</a:t>
            </a:r>
          </a:p>
          <a:p>
            <a:r>
              <a:rPr lang="de-DE" dirty="0" smtClean="0"/>
              <a:t>Mail: thomas.fink@lwl.org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32184" t="10980" r="30312" b="5388"/>
          <a:stretch>
            <a:fillRect/>
          </a:stretch>
        </p:blipFill>
        <p:spPr bwMode="auto">
          <a:xfrm>
            <a:off x="4860032" y="971536"/>
            <a:ext cx="3674935" cy="512176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Qualitätsentwicklung in der örtlichen Kinder- und Jugendhilfe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Vortrag in zwei Teilen: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812" y="2960948"/>
            <a:ext cx="7786596" cy="3232188"/>
          </a:xfrm>
        </p:spPr>
        <p:txBody>
          <a:bodyPr/>
          <a:lstStyle/>
          <a:p>
            <a:r>
              <a:rPr lang="de-DE" sz="2800" dirty="0" smtClean="0">
                <a:solidFill>
                  <a:srgbClr val="00559D"/>
                </a:solidFill>
                <a:latin typeface="Arial"/>
                <a:ea typeface="+mj-ea"/>
              </a:rPr>
              <a:t>Teil I</a:t>
            </a:r>
          </a:p>
          <a:p>
            <a:r>
              <a:rPr lang="de-DE" sz="2000" dirty="0" smtClean="0"/>
              <a:t>Gesetzesauftrag „Qualitätsentwicklung in § 79a SGB VIII und fachliche Eckpunkte zur Umsetzung dieses Auftrags</a:t>
            </a:r>
          </a:p>
          <a:p>
            <a:endParaRPr lang="de-DE" sz="2000" dirty="0" smtClean="0"/>
          </a:p>
          <a:p>
            <a:r>
              <a:rPr lang="de-DE" sz="2800" dirty="0" smtClean="0">
                <a:solidFill>
                  <a:srgbClr val="00559D"/>
                </a:solidFill>
                <a:latin typeface="Arial"/>
              </a:rPr>
              <a:t>Teil II</a:t>
            </a:r>
          </a:p>
          <a:p>
            <a:r>
              <a:rPr lang="de-DE" sz="2000" dirty="0" smtClean="0"/>
              <a:t>Verfahrensvorschlag zur Umsetzung der Anforderungen des § 79a SGB VIII in der örtlichen Jugendhilfe</a:t>
            </a: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LWL-Landesjugendamt Westfalen – Thomas Fink – Fachberatung Jugendhilfeplanung und Organisationsberatung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Qualitätsentwicklung als gesetzlicher Auftrag I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7200" y="2000240"/>
            <a:ext cx="8408988" cy="1716792"/>
          </a:xfrm>
        </p:spPr>
        <p:txBody>
          <a:bodyPr/>
          <a:lstStyle/>
          <a:p>
            <a:r>
              <a:rPr lang="de-DE" b="1" dirty="0" smtClean="0"/>
              <a:t>Qualitätsentwicklung ist nicht neu, aber:</a:t>
            </a:r>
          </a:p>
          <a:p>
            <a:r>
              <a:rPr lang="de-DE" dirty="0" smtClean="0"/>
              <a:t>Durch §§ 79, 79a umfassender und genauer definierte Anforderungen an die öffentlichen Träger (und dadurch vermutlich für viele Träger der öffentlichen Jugendhilfe faktisch z.T. neuartige / „zusätzliche“ Herausforderungen):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812" y="3897052"/>
            <a:ext cx="7786596" cy="2306936"/>
          </a:xfrm>
        </p:spPr>
        <p:txBody>
          <a:bodyPr/>
          <a:lstStyle/>
          <a:p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(1) </a:t>
            </a:r>
            <a:r>
              <a:rPr lang="de-DE" sz="2000" dirty="0" smtClean="0"/>
              <a:t>Erarbeitung von </a:t>
            </a:r>
            <a:r>
              <a:rPr lang="de-DE" sz="2000" b="1" dirty="0" smtClean="0"/>
              <a:t>Qualitätskriterien</a:t>
            </a:r>
            <a:r>
              <a:rPr lang="de-DE" sz="2000" dirty="0" smtClean="0"/>
              <a:t> („Grundsätze und Maßstäbe für die Bewertung von Qualität“) – Einbezug aller Handlungsfelder des Trägers der öffentlichen Jugendhilfe (Leistungen und „andere Aufgaben“)</a:t>
            </a:r>
          </a:p>
          <a:p>
            <a:endParaRPr lang="de-DE" sz="2000" dirty="0" smtClean="0"/>
          </a:p>
          <a:p>
            <a:r>
              <a:rPr lang="de-DE" sz="2000" dirty="0" smtClean="0">
                <a:solidFill>
                  <a:srgbClr val="00559D"/>
                </a:solidFill>
                <a:latin typeface="Arial"/>
              </a:rPr>
              <a:t>(2) </a:t>
            </a:r>
            <a:r>
              <a:rPr lang="de-DE" sz="2000" dirty="0" smtClean="0"/>
              <a:t>zwei Themen einbeziehen: Sicherung der Rechte von Kindern / Jugendlichen in Einrichtungen – Schutz von Kindern / Jugendlichen vor Gewalt </a:t>
            </a:r>
          </a:p>
          <a:p>
            <a:endParaRPr lang="de-DE" sz="2800" dirty="0" smtClean="0">
              <a:solidFill>
                <a:srgbClr val="00559D"/>
              </a:solidFill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LWL-Landesjugendamt Westfalen – Thomas Fink – Fachberatung Jugendhilfeplanung und Organisationsberatung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bei der Entwicklung von Verfahren / Vorgehensweise der Qualitätsentwicklung I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812" y="2000240"/>
            <a:ext cx="7786596" cy="420374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 	</a:t>
            </a:r>
            <a:r>
              <a:rPr lang="de-DE" sz="2000" dirty="0" smtClean="0">
                <a:latin typeface="Arial"/>
              </a:rPr>
              <a:t>Qualitätsbewertung vollzieht sich in evaluativen Verfahren – auch 	Verfahrensstandards müssen kontinuierlich und systematisch 	überprüft werden</a:t>
            </a:r>
          </a:p>
          <a:p>
            <a:pPr>
              <a:buBlip>
                <a:blip r:embed="rId2"/>
              </a:buBlip>
            </a:pPr>
            <a:endParaRPr lang="de-DE" sz="2000" dirty="0" smtClean="0">
              <a:latin typeface="Arial"/>
            </a:endParaRPr>
          </a:p>
          <a:p>
            <a:pPr>
              <a:buBlip>
                <a:blip r:embed="rId2"/>
              </a:buBlip>
            </a:pPr>
            <a:r>
              <a:rPr lang="de-DE" sz="2000" dirty="0" smtClean="0">
                <a:latin typeface="Arial"/>
              </a:rPr>
              <a:t> 	Qualitätsentwicklungsverfahren sollen Aufwand begrenzt halten. 	Daher: nicht „gesamte Einrichtung“, sondern nur Ausschnitte in 	einen Zyklus der Qualitätsentwicklung hineinnehmen</a:t>
            </a:r>
          </a:p>
          <a:p>
            <a:pPr>
              <a:buBlip>
                <a:blip r:embed="rId2"/>
              </a:buBlip>
            </a:pPr>
            <a:endParaRPr lang="de-DE" sz="2000" dirty="0" smtClean="0">
              <a:latin typeface="Arial"/>
            </a:endParaRPr>
          </a:p>
          <a:p>
            <a:pPr>
              <a:buBlip>
                <a:blip r:embed="rId2"/>
              </a:buBlip>
            </a:pPr>
            <a:r>
              <a:rPr lang="de-DE" sz="2000" dirty="0" smtClean="0">
                <a:latin typeface="Arial"/>
              </a:rPr>
              <a:t> 	Qualitätsentwicklungsverfahren sollen den Dialog von Trägern / 	Einrichtungen trotz unterschiedlicher fachlicher Konzepte 	ermöglichen</a:t>
            </a:r>
          </a:p>
          <a:p>
            <a:pPr>
              <a:buBlip>
                <a:blip r:embed="rId2"/>
              </a:buBlip>
            </a:pPr>
            <a:endParaRPr lang="de-DE" sz="2800" dirty="0" smtClean="0">
              <a:solidFill>
                <a:srgbClr val="00559D"/>
              </a:solidFill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bei der Entwicklung von Verfahren / Vorgehensweise der Qualitätsentwicklung II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812" y="2000240"/>
            <a:ext cx="7786596" cy="420374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de-DE" sz="2000" dirty="0" smtClean="0">
                <a:solidFill>
                  <a:srgbClr val="00559D"/>
                </a:solidFill>
                <a:latin typeface="Arial"/>
                <a:ea typeface="+mj-ea"/>
              </a:rPr>
              <a:t> 	</a:t>
            </a:r>
            <a:r>
              <a:rPr lang="de-DE" sz="2000" dirty="0" smtClean="0">
                <a:latin typeface="Arial"/>
              </a:rPr>
              <a:t>Qualitätsentwicklung soll als ein gemeinsames </a:t>
            </a:r>
            <a:r>
              <a:rPr lang="de-DE" sz="2000" dirty="0" err="1" smtClean="0">
                <a:latin typeface="Arial"/>
              </a:rPr>
              <a:t>Lernfeld</a:t>
            </a:r>
            <a:r>
              <a:rPr lang="de-DE" sz="2000" dirty="0" smtClean="0">
                <a:latin typeface="Arial"/>
              </a:rPr>
              <a:t> erlebt 	und ausgestaltet werden, nicht primär als Kontrollmechanismus</a:t>
            </a:r>
          </a:p>
          <a:p>
            <a:pPr>
              <a:buBlip>
                <a:blip r:embed="rId2"/>
              </a:buBlip>
            </a:pPr>
            <a:endParaRPr lang="de-DE" sz="2000" dirty="0" smtClean="0">
              <a:latin typeface="Arial"/>
            </a:endParaRPr>
          </a:p>
          <a:p>
            <a:pPr>
              <a:buBlip>
                <a:blip r:embed="rId2"/>
              </a:buBlip>
            </a:pPr>
            <a:r>
              <a:rPr lang="de-DE" sz="2000" dirty="0" smtClean="0">
                <a:latin typeface="Arial"/>
              </a:rPr>
              <a:t> 	Vorsicht gegenüber dem Begriff „Standards“!                       	Mehrdeutiger, inhaltlich ungenauer Begriff → „Qualitätskriterium“ 	trifft besser das, was in § 79a gemeint ist</a:t>
            </a:r>
          </a:p>
          <a:p>
            <a:pPr>
              <a:buBlip>
                <a:blip r:embed="rId2"/>
              </a:buBlip>
            </a:pPr>
            <a:endParaRPr lang="de-DE" sz="2000" dirty="0" smtClean="0">
              <a:latin typeface="Arial"/>
            </a:endParaRPr>
          </a:p>
          <a:p>
            <a:pPr>
              <a:buBlip>
                <a:blip r:embed="rId2"/>
              </a:buBlip>
            </a:pPr>
            <a:r>
              <a:rPr lang="de-DE" sz="2000" dirty="0" smtClean="0">
                <a:latin typeface="Arial"/>
              </a:rPr>
              <a:t> 	Strategie entwickeln zur Bewältigung der Komplexität der 	Anforderungen des § 79a SGB VIII; dabei evtl. Überlegungen zu 	einer „gestuften Vorgehensweise“ (wenn „gestuft“, dann sollte 	der ASD bereits in der ersten Phase einbezogen werden!)</a:t>
            </a:r>
          </a:p>
          <a:p>
            <a:pPr>
              <a:buBlip>
                <a:blip r:embed="rId2"/>
              </a:buBlip>
            </a:pPr>
            <a:endParaRPr lang="de-DE" sz="2800" dirty="0" smtClean="0">
              <a:solidFill>
                <a:srgbClr val="00559D"/>
              </a:solidFill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503948" y="1736812"/>
            <a:ext cx="7776428" cy="1764056"/>
            <a:chOff x="503948" y="1736812"/>
            <a:chExt cx="7776428" cy="1764056"/>
          </a:xfrm>
        </p:grpSpPr>
        <p:sp>
          <p:nvSpPr>
            <p:cNvPr id="9" name="Abgerundetes Rechteck 8"/>
            <p:cNvSpPr/>
            <p:nvPr/>
          </p:nvSpPr>
          <p:spPr>
            <a:xfrm>
              <a:off x="503948" y="1736812"/>
              <a:ext cx="3600000" cy="1080000"/>
            </a:xfrm>
            <a:prstGeom prst="roundRect">
              <a:avLst/>
            </a:prstGeom>
            <a:solidFill>
              <a:srgbClr val="009900"/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(1) Personelle Regelungen zur Wahrnehmung der Steuerungsverantwortung</a:t>
              </a:r>
              <a:endParaRPr lang="de-DE" dirty="0"/>
            </a:p>
          </p:txBody>
        </p:sp>
        <p:sp>
          <p:nvSpPr>
            <p:cNvPr id="11" name="Rechteckige Legende 10"/>
            <p:cNvSpPr/>
            <p:nvPr/>
          </p:nvSpPr>
          <p:spPr>
            <a:xfrm>
              <a:off x="4356376" y="2240868"/>
              <a:ext cx="3924000" cy="126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 	Steuerungsgruppe</a:t>
              </a:r>
            </a:p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 	QE-Beauftragter – Moderation der 	Steuerungsgruppe</a:t>
              </a:r>
            </a:p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 	Beteiligung der Planungsfachkraft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03984" y="3717172"/>
            <a:ext cx="7776428" cy="2555884"/>
            <a:chOff x="503984" y="3717172"/>
            <a:chExt cx="7776428" cy="2555884"/>
          </a:xfrm>
        </p:grpSpPr>
        <p:sp>
          <p:nvSpPr>
            <p:cNvPr id="12" name="Abgerundetes Rechteck 11"/>
            <p:cNvSpPr/>
            <p:nvPr/>
          </p:nvSpPr>
          <p:spPr>
            <a:xfrm>
              <a:off x="503984" y="3717172"/>
              <a:ext cx="3600000" cy="1080000"/>
            </a:xfrm>
            <a:prstGeom prst="roundRect">
              <a:avLst/>
            </a:prstGeom>
            <a:solidFill>
              <a:srgbClr val="009900"/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(2) Erarbeitung eines Konzepts zum Vorgehen bei der Qualitätsentwicklung</a:t>
              </a:r>
              <a:endParaRPr lang="de-DE" dirty="0"/>
            </a:p>
          </p:txBody>
        </p:sp>
        <p:sp>
          <p:nvSpPr>
            <p:cNvPr id="13" name="Rechteckige Legende 12"/>
            <p:cNvSpPr/>
            <p:nvPr/>
          </p:nvSpPr>
          <p:spPr>
            <a:xfrm>
              <a:off x="4356412" y="3933056"/>
              <a:ext cx="3924000" cy="234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 	breit angelegter Prozess oder 	„Pilotphase“ und gestuftes 	Vorgehen?</a:t>
              </a:r>
            </a:p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	u.a. zum Prozessverlauf, zu 	Zyklen, zur Anzahl und 	Zusammensetzung der 	Arbeitsgruppen</a:t>
              </a:r>
            </a:p>
            <a:p>
              <a:pPr>
                <a:buFont typeface="Wingdings" pitchFamily="2" charset="2"/>
                <a:buChar char="§"/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 	Bezug zu den </a:t>
              </a:r>
              <a:r>
                <a:rPr lang="de-DE" dirty="0" err="1" smtClean="0">
                  <a:solidFill>
                    <a:schemeClr val="tx1"/>
                  </a:solidFill>
                </a:rPr>
                <a:t>AG´en</a:t>
              </a:r>
              <a:r>
                <a:rPr lang="de-DE" dirty="0" smtClean="0">
                  <a:solidFill>
                    <a:schemeClr val="tx1"/>
                  </a:solidFill>
                </a:rPr>
                <a:t> gem. § 78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II: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03948" y="1736812"/>
            <a:ext cx="7776428" cy="1764056"/>
            <a:chOff x="503948" y="1736812"/>
            <a:chExt cx="7776428" cy="1764056"/>
          </a:xfrm>
        </p:grpSpPr>
        <p:sp>
          <p:nvSpPr>
            <p:cNvPr id="9" name="Abgerundetes Rechteck 8"/>
            <p:cNvSpPr/>
            <p:nvPr/>
          </p:nvSpPr>
          <p:spPr>
            <a:xfrm>
              <a:off x="503948" y="1736812"/>
              <a:ext cx="3600000" cy="1080000"/>
            </a:xfrm>
            <a:prstGeom prst="roundRect">
              <a:avLst/>
            </a:prstGeom>
            <a:solidFill>
              <a:srgbClr val="009900"/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(3) Erörterung und Beschluss des Qualitätsentwicklungs-</a:t>
              </a:r>
              <a:r>
                <a:rPr lang="de-DE" dirty="0" err="1" smtClean="0"/>
                <a:t>konzeptes</a:t>
              </a:r>
              <a:r>
                <a:rPr lang="de-DE" dirty="0" smtClean="0"/>
                <a:t> im JHA</a:t>
              </a:r>
              <a:endParaRPr lang="de-DE" dirty="0"/>
            </a:p>
          </p:txBody>
        </p:sp>
        <p:sp>
          <p:nvSpPr>
            <p:cNvPr id="11" name="Rechteckige Legende 10"/>
            <p:cNvSpPr/>
            <p:nvPr/>
          </p:nvSpPr>
          <p:spPr>
            <a:xfrm>
              <a:off x="4356376" y="2240868"/>
              <a:ext cx="3924000" cy="126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JHA ist gem. § 71,2 SGB VIII zuständig:</a:t>
              </a:r>
            </a:p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QE als Ansatzpunkt für „fachliche Qualifizierung“ des JHA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503984" y="3717152"/>
            <a:ext cx="7776428" cy="1656064"/>
            <a:chOff x="503984" y="3717152"/>
            <a:chExt cx="7776428" cy="1656064"/>
          </a:xfrm>
        </p:grpSpPr>
        <p:sp>
          <p:nvSpPr>
            <p:cNvPr id="12" name="Abgerundetes Rechteck 11"/>
            <p:cNvSpPr/>
            <p:nvPr/>
          </p:nvSpPr>
          <p:spPr>
            <a:xfrm>
              <a:off x="503984" y="3717152"/>
              <a:ext cx="3600000" cy="1080000"/>
            </a:xfrm>
            <a:prstGeom prst="roundRect">
              <a:avLst/>
            </a:prstGeom>
            <a:solidFill>
              <a:srgbClr val="009900"/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(4) Auswahl und ggf. Fortbildung der AG-Moderator/innen</a:t>
              </a:r>
              <a:endParaRPr lang="de-DE" dirty="0"/>
            </a:p>
          </p:txBody>
        </p:sp>
        <p:sp>
          <p:nvSpPr>
            <p:cNvPr id="13" name="Rechteckige Legende 12"/>
            <p:cNvSpPr/>
            <p:nvPr/>
          </p:nvSpPr>
          <p:spPr>
            <a:xfrm>
              <a:off x="4356412" y="4113216"/>
              <a:ext cx="3924000" cy="126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Moderator/in als entscheidender Faktor: Moderationskompetenz und Kompetenz in </a:t>
              </a:r>
              <a:r>
                <a:rPr lang="de-DE" dirty="0" err="1" smtClean="0">
                  <a:solidFill>
                    <a:schemeClr val="tx1"/>
                  </a:solidFill>
                </a:rPr>
                <a:t>Qualitätsent</a:t>
              </a:r>
              <a:r>
                <a:rPr lang="de-DE" dirty="0" smtClean="0">
                  <a:solidFill>
                    <a:schemeClr val="tx1"/>
                  </a:solidFill>
                </a:rPr>
                <a:t>-wicklungsfragen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III: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503948" y="1736932"/>
            <a:ext cx="7776428" cy="1764076"/>
            <a:chOff x="503948" y="1736932"/>
            <a:chExt cx="7776428" cy="1764076"/>
          </a:xfrm>
        </p:grpSpPr>
        <p:sp>
          <p:nvSpPr>
            <p:cNvPr id="10" name="Rechteck 9"/>
            <p:cNvSpPr/>
            <p:nvPr/>
          </p:nvSpPr>
          <p:spPr>
            <a:xfrm>
              <a:off x="503948" y="1736932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(5) Handlungsfeldspezifische Arbeitsgruppen (</a:t>
              </a:r>
              <a:r>
                <a:rPr lang="de-DE" dirty="0" err="1" smtClean="0"/>
                <a:t>AG´en</a:t>
              </a:r>
              <a:r>
                <a:rPr lang="de-DE" dirty="0" smtClean="0"/>
                <a:t>) einrichten</a:t>
              </a:r>
              <a:endParaRPr lang="de-DE" dirty="0"/>
            </a:p>
          </p:txBody>
        </p:sp>
        <p:sp>
          <p:nvSpPr>
            <p:cNvPr id="12" name="Rechteckige Legende 11"/>
            <p:cNvSpPr/>
            <p:nvPr/>
          </p:nvSpPr>
          <p:spPr>
            <a:xfrm>
              <a:off x="4356376" y="2241008"/>
              <a:ext cx="3924000" cy="126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...über Moderator/innen mit der Steuerungsgruppe verknüpft; </a:t>
              </a:r>
            </a:p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AG-Mitglied als „Multiplikatoren“ für ihre Einrichtung(en)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03548" y="3717152"/>
            <a:ext cx="7776428" cy="2052076"/>
            <a:chOff x="503548" y="3717152"/>
            <a:chExt cx="7776428" cy="2052076"/>
          </a:xfrm>
        </p:grpSpPr>
        <p:sp>
          <p:nvSpPr>
            <p:cNvPr id="11" name="Rechteck 10"/>
            <p:cNvSpPr/>
            <p:nvPr/>
          </p:nvSpPr>
          <p:spPr>
            <a:xfrm>
              <a:off x="503548" y="3717152"/>
              <a:ext cx="3600000" cy="108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(6) Erarbeitung von Qualitäts-</a:t>
              </a:r>
              <a:r>
                <a:rPr lang="de-DE" dirty="0" err="1" smtClean="0"/>
                <a:t>kriterien</a:t>
              </a:r>
              <a:r>
                <a:rPr lang="de-DE" dirty="0" smtClean="0"/>
                <a:t> (Grundsätze und Maßstäbe) in den </a:t>
              </a:r>
              <a:r>
                <a:rPr lang="de-DE" dirty="0" err="1" smtClean="0"/>
                <a:t>AG´en</a:t>
              </a:r>
              <a:endParaRPr lang="de-DE" dirty="0"/>
            </a:p>
          </p:txBody>
        </p:sp>
        <p:sp>
          <p:nvSpPr>
            <p:cNvPr id="13" name="Rechteckige Legende 12"/>
            <p:cNvSpPr/>
            <p:nvPr/>
          </p:nvSpPr>
          <p:spPr>
            <a:xfrm>
              <a:off x="4355976" y="4221228"/>
              <a:ext cx="3924000" cy="1548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... zu Struktur-, Prozess- und Ergebnisqualität; Beschränkung auf geringe, bearbeitbare Anzahl von Kriterien (5-7;Begründung zur Auswahl)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Verfahrensschritte IV: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CEF446-5D9F-A549-AF84-3E6E8818BDCF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25.11.2013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LWL-Landesjugendamt Westfalen – Thomas Fink – Fachberatung Jugendhilfeplanung und Organisationsberatung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503948" y="1736812"/>
            <a:ext cx="7776428" cy="1764056"/>
            <a:chOff x="503948" y="1736812"/>
            <a:chExt cx="7776428" cy="1764056"/>
          </a:xfrm>
        </p:grpSpPr>
        <p:sp>
          <p:nvSpPr>
            <p:cNvPr id="9" name="Abgerundetes Rechteck 8"/>
            <p:cNvSpPr/>
            <p:nvPr/>
          </p:nvSpPr>
          <p:spPr>
            <a:xfrm>
              <a:off x="503948" y="1736812"/>
              <a:ext cx="3600000" cy="1260000"/>
            </a:xfrm>
            <a:prstGeom prst="roundRect">
              <a:avLst/>
            </a:prstGeom>
            <a:solidFill>
              <a:srgbClr val="009900"/>
            </a:solidFill>
            <a:ln w="38100">
              <a:solidFill>
                <a:schemeClr val="bg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(7) Erörterung und Beschlussfassung zu Vorlagen „Qualitätskriterien im Handlungsfeld XYZ“ im JHA</a:t>
              </a:r>
              <a:endParaRPr lang="de-DE" dirty="0"/>
            </a:p>
          </p:txBody>
        </p:sp>
        <p:sp>
          <p:nvSpPr>
            <p:cNvPr id="11" name="Rechteckige Legende 10"/>
            <p:cNvSpPr/>
            <p:nvPr/>
          </p:nvSpPr>
          <p:spPr>
            <a:xfrm>
              <a:off x="4356376" y="2240868"/>
              <a:ext cx="3924000" cy="1260000"/>
            </a:xfrm>
            <a:prstGeom prst="wedgeRectCallout">
              <a:avLst>
                <a:gd name="adj1" fmla="val -63042"/>
                <a:gd name="adj2" fmla="val -32127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8288" algn="l"/>
                </a:tabLst>
              </a:pPr>
              <a:r>
                <a:rPr lang="de-DE" dirty="0" smtClean="0">
                  <a:solidFill>
                    <a:schemeClr val="tx1"/>
                  </a:solidFill>
                </a:rPr>
                <a:t>JHA-Beschluss wichtig wegen fachlicher Ausrichtung der Angebotsstruktur (Jugendhilfeplanung)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lie blan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W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lwl master 07</Template>
  <TotalTime>0</TotalTime>
  <Words>950</Words>
  <Application>Microsoft Office PowerPoint</Application>
  <PresentationFormat>Bildschirmpräsentation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Folie blanco</vt:lpstr>
      <vt:lpstr>Fachtagung: § 79a Qualitätsentwicklung in der Kinder- und Jugendhilfe SGB VIII</vt:lpstr>
      <vt:lpstr>Qualitätsentwicklung in der örtlichen Kinder- und Jugendhilfe</vt:lpstr>
      <vt:lpstr>Qualitätsentwicklung als gesetzlicher Auftrag I</vt:lpstr>
      <vt:lpstr>Grundsätze bei der Entwicklung von Verfahren / Vorgehensweise der Qualitätsentwicklung I</vt:lpstr>
      <vt:lpstr>Grundsätze bei der Entwicklung von Verfahren / Vorgehensweise der Qualitätsentwicklung II</vt:lpstr>
      <vt:lpstr>Mögliche Verfahrensschritte I:</vt:lpstr>
      <vt:lpstr>Mögliche Verfahrensschritte II:</vt:lpstr>
      <vt:lpstr>Mögliche Verfahrensschritte III:</vt:lpstr>
      <vt:lpstr>Mögliche Verfahrensschritte IV:</vt:lpstr>
      <vt:lpstr>Mögliche Verfahrensschritte V:</vt:lpstr>
      <vt:lpstr>Mögliche Verfahrensschritte VI:</vt:lpstr>
      <vt:lpstr>Mögliche Verfahrensschritte VII:</vt:lpstr>
      <vt:lpstr>Mögliche Verfahrensschritte VIII:</vt:lpstr>
      <vt:lpstr>Fazit</vt:lpstr>
      <vt:lpstr>VIELEN DANK FÜR IHRE AUFMERKSAMKEIT!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Eik Wessler</dc:creator>
  <cp:lastModifiedBy>LWL</cp:lastModifiedBy>
  <cp:revision>46</cp:revision>
  <dcterms:created xsi:type="dcterms:W3CDTF">2011-11-03T10:11:55Z</dcterms:created>
  <dcterms:modified xsi:type="dcterms:W3CDTF">2014-05-16T14:04:52Z</dcterms:modified>
</cp:coreProperties>
</file>